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BEC5E-75BE-4E79-A3B7-0470506EB6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F136-8C82-43FC-83B5-8FBA0A35F8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II.3.3. Nonequijoin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vi-VN" dirty="0"/>
              <a:t> </a:t>
            </a:r>
            <a:r>
              <a:rPr lang="vi-VN" dirty="0" smtClean="0"/>
              <a:t> </a:t>
            </a:r>
            <a:r>
              <a:rPr lang="vi-VN" b="1" dirty="0"/>
              <a:t>a) Sintaxa Oracle</a:t>
            </a:r>
            <a:endParaRPr lang="vi-VN" b="1" dirty="0" smtClean="0"/>
          </a:p>
          <a:p>
            <a:pPr>
              <a:buNone/>
            </a:pPr>
            <a:r>
              <a:rPr lang="vi-VN" b="1" dirty="0" smtClean="0"/>
              <a:t>SELECT </a:t>
            </a:r>
            <a:r>
              <a:rPr lang="vi-VN" b="1" dirty="0"/>
              <a:t>nume, prenume, disciplina, data, calificativ</a:t>
            </a:r>
            <a:endParaRPr lang="vi-VN" dirty="0" smtClean="0"/>
          </a:p>
          <a:p>
            <a:pPr>
              <a:buNone/>
            </a:pPr>
            <a:r>
              <a:rPr lang="vi-VN" b="1" dirty="0"/>
              <a:t>FROM note, calificative</a:t>
            </a:r>
            <a:endParaRPr lang="vi-VN" dirty="0" smtClean="0"/>
          </a:p>
          <a:p>
            <a:pPr>
              <a:buNone/>
            </a:pPr>
            <a:r>
              <a:rPr lang="vi-VN" b="1" dirty="0"/>
              <a:t>WHERE nota BETWEEN nota1 AND nota2</a:t>
            </a:r>
            <a:endParaRPr lang="vi-VN" dirty="0" smtClean="0"/>
          </a:p>
          <a:p>
            <a:pPr>
              <a:buNone/>
            </a:pPr>
            <a:r>
              <a:rPr lang="vi-VN" b="1" dirty="0"/>
              <a:t> </a:t>
            </a:r>
            <a:endParaRPr lang="vi-VN" dirty="0" smtClean="0"/>
          </a:p>
          <a:p>
            <a:pPr>
              <a:buNone/>
            </a:pPr>
            <a:r>
              <a:rPr lang="vi-VN" b="1" dirty="0"/>
              <a:t>b) Sintaxa ANSI</a:t>
            </a:r>
            <a:endParaRPr lang="vi-VN" b="1" dirty="0" smtClean="0"/>
          </a:p>
          <a:p>
            <a:pPr>
              <a:buNone/>
            </a:pPr>
            <a:r>
              <a:rPr lang="vi-VN" dirty="0" smtClean="0"/>
              <a:t>Echivalent vom scrie:</a:t>
            </a:r>
          </a:p>
          <a:p>
            <a:pPr>
              <a:buNone/>
            </a:pPr>
            <a:r>
              <a:rPr lang="vi-VN" b="1" dirty="0"/>
              <a:t>SELECT nume, prenume, disciplina, data, calificativ</a:t>
            </a:r>
            <a:endParaRPr lang="vi-VN" dirty="0" smtClean="0"/>
          </a:p>
          <a:p>
            <a:pPr>
              <a:buNone/>
            </a:pPr>
            <a:r>
              <a:rPr lang="vi-VN" b="1" dirty="0"/>
              <a:t>FROM note JOIN calificative</a:t>
            </a:r>
            <a:endParaRPr lang="vi-VN" dirty="0" smtClean="0"/>
          </a:p>
          <a:p>
            <a:pPr>
              <a:buNone/>
            </a:pPr>
            <a:r>
              <a:rPr lang="vi-VN" b="1" dirty="0"/>
              <a:t>ON (nota BETWEEN nota1 AND nota2)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II.3.4. Self </a:t>
            </a:r>
            <a:r>
              <a:rPr lang="ro-RO" b="1" dirty="0" err="1" smtClean="0"/>
              <a:t>Join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Autofit/>
          </a:bodyPr>
          <a:lstStyle/>
          <a:p>
            <a:r>
              <a:rPr lang="vi-VN" sz="1600" dirty="0"/>
              <a:t>este de fapt un equijoin dintre o tabela şi ea însăşi, lucrurile sunt mult mai simple. Considerăm de exemplu tabela </a:t>
            </a:r>
            <a:r>
              <a:rPr lang="vi-VN" sz="1600" b="1" dirty="0"/>
              <a:t>angajaţi</a:t>
            </a:r>
            <a:r>
              <a:rPr lang="vi-VN" sz="1600" dirty="0"/>
              <a:t> cu următoarea structură:</a:t>
            </a:r>
            <a:endParaRPr lang="vi-VN" sz="1600" dirty="0" smtClean="0"/>
          </a:p>
          <a:p>
            <a:r>
              <a:rPr lang="vi-VN" sz="1600" b="1" dirty="0"/>
              <a:t>Angajaţi (#id, *nume, *prenume, *id_manager)</a:t>
            </a:r>
            <a:endParaRPr lang="vi-VN" sz="1600" dirty="0" smtClean="0"/>
          </a:p>
          <a:p>
            <a:pPr>
              <a:buNone/>
            </a:pPr>
            <a:r>
              <a:rPr lang="vi-VN" sz="1600" dirty="0"/>
              <a:t>în câmpul id_manager memorându-se codul şefului fiecărui angajat</a:t>
            </a:r>
            <a:r>
              <a:rPr lang="vi-VN" sz="1600" dirty="0" smtClean="0"/>
              <a:t>.</a:t>
            </a:r>
            <a:endParaRPr lang="en-US" sz="1600" dirty="0" smtClean="0"/>
          </a:p>
          <a:p>
            <a:r>
              <a:rPr lang="vi-VN" sz="1600" b="1" dirty="0">
                <a:solidFill>
                  <a:srgbClr val="FF0000"/>
                </a:solidFill>
              </a:rPr>
              <a:t>a) Sintaxa Oracle</a:t>
            </a:r>
            <a:endParaRPr lang="vi-VN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sz="1600" b="1" dirty="0"/>
              <a:t> </a:t>
            </a:r>
            <a:r>
              <a:rPr lang="vi-VN" sz="1600" b="1" dirty="0" smtClean="0"/>
              <a:t>SELECT </a:t>
            </a:r>
            <a:r>
              <a:rPr lang="vi-VN" sz="1600" b="1" dirty="0"/>
              <a:t>a.nume ||' '|| a.prenume AS "Angajat",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       b.nume ||' '|| b.prenume AS "Sef"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FROM angajat a, angajat b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WHERE a.id_manager = b.id</a:t>
            </a:r>
            <a:endParaRPr lang="vi-VN" sz="1600" dirty="0" smtClean="0"/>
          </a:p>
          <a:p>
            <a:pPr>
              <a:buNone/>
            </a:pPr>
            <a:r>
              <a:rPr lang="vi-VN" sz="1600" dirty="0"/>
              <a:t>adică vom privi tabela </a:t>
            </a:r>
            <a:r>
              <a:rPr lang="vi-VN" sz="1600" b="1" dirty="0"/>
              <a:t>angajaţi </a:t>
            </a:r>
            <a:r>
              <a:rPr lang="vi-VN" sz="1600" dirty="0"/>
              <a:t>o dată ca tabelă de angajaţi (a) şi apoi ca tabelă de manageri.</a:t>
            </a:r>
            <a:endParaRPr lang="vi-VN" sz="1600" dirty="0" smtClean="0"/>
          </a:p>
          <a:p>
            <a:r>
              <a:rPr lang="vi-VN" sz="1600" dirty="0" smtClean="0"/>
              <a:t> </a:t>
            </a:r>
            <a:r>
              <a:rPr lang="vi-VN" sz="1600" b="1" dirty="0" smtClean="0">
                <a:solidFill>
                  <a:srgbClr val="FF0000"/>
                </a:solidFill>
              </a:rPr>
              <a:t>b) </a:t>
            </a:r>
            <a:r>
              <a:rPr lang="vi-VN" sz="1600" b="1" dirty="0">
                <a:solidFill>
                  <a:srgbClr val="FF0000"/>
                </a:solidFill>
              </a:rPr>
              <a:t>Sintaxa </a:t>
            </a:r>
            <a:r>
              <a:rPr lang="vi-VN" sz="1600" b="1" dirty="0" smtClean="0">
                <a:solidFill>
                  <a:srgbClr val="FF0000"/>
                </a:solidFill>
              </a:rPr>
              <a:t>ANSI</a:t>
            </a:r>
            <a:r>
              <a:rPr lang="en-US" sz="1600" b="1" dirty="0" smtClean="0">
                <a:solidFill>
                  <a:srgbClr val="FF0000"/>
                </a:solidFill>
              </a:rPr>
              <a:t>   </a:t>
            </a:r>
            <a:r>
              <a:rPr lang="vi-VN" sz="1600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vi-VN" sz="1600" b="1" dirty="0"/>
              <a:t>SELECT a.nume ||' '|| a.prenume AS "Angajat",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       b.nume ||' '|| b.prenume AS "Sef"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FROM angajat a JOIN angajat b</a:t>
            </a:r>
            <a:endParaRPr lang="vi-VN" sz="1600" dirty="0" smtClean="0"/>
          </a:p>
          <a:p>
            <a:pPr>
              <a:buNone/>
            </a:pPr>
            <a:r>
              <a:rPr lang="vi-VN" sz="1600" b="1" dirty="0"/>
              <a:t>ON (a.id_manager = b.id)</a:t>
            </a:r>
            <a:endParaRPr lang="vi-VN" sz="1600" dirty="0" smtClean="0"/>
          </a:p>
          <a:p>
            <a:endParaRPr lang="vi-VN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 smtClean="0"/>
              <a:t>II.3.5. </a:t>
            </a:r>
            <a:r>
              <a:rPr lang="ro-RO" b="1" dirty="0" err="1" smtClean="0"/>
              <a:t>OuterJoin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o-RO" dirty="0" smtClean="0"/>
              <a:t>Dacă dorim totuşi să afişăm toţi angajaţii din tabela persoane, indiferent dacă lucrează sau nu la o firmă</a:t>
            </a:r>
            <a:endParaRPr lang="en-US" dirty="0" smtClean="0"/>
          </a:p>
          <a:p>
            <a:r>
              <a:rPr lang="en-US" dirty="0" err="1" smtClean="0"/>
              <a:t>Folosim</a:t>
            </a: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OUTER JOIN</a:t>
            </a:r>
          </a:p>
          <a:p>
            <a:pPr>
              <a:buNone/>
            </a:pPr>
            <a:r>
              <a:rPr lang="ro-RO" dirty="0" smtClean="0">
                <a:solidFill>
                  <a:srgbClr val="FF0000"/>
                </a:solidFill>
              </a:rPr>
              <a:t>în sintaxa Oracle:</a:t>
            </a:r>
          </a:p>
          <a:p>
            <a:pPr>
              <a:buNone/>
            </a:pPr>
            <a:r>
              <a:rPr lang="ro-RO" b="1" dirty="0"/>
              <a:t>SELECT </a:t>
            </a:r>
            <a:r>
              <a:rPr lang="ro-RO" b="1" dirty="0" err="1"/>
              <a:t>a.nume</a:t>
            </a:r>
            <a:r>
              <a:rPr lang="ro-RO" b="1" dirty="0"/>
              <a:t>, </a:t>
            </a:r>
            <a:r>
              <a:rPr lang="ro-RO" b="1" dirty="0" err="1"/>
              <a:t>a.prenume</a:t>
            </a:r>
            <a:r>
              <a:rPr lang="ro-RO" b="1" dirty="0"/>
              <a:t>, </a:t>
            </a:r>
            <a:r>
              <a:rPr lang="ro-RO" b="1" dirty="0" err="1"/>
              <a:t>b.nume</a:t>
            </a:r>
            <a:endParaRPr lang="ro-RO" dirty="0" smtClean="0"/>
          </a:p>
          <a:p>
            <a:pPr>
              <a:buNone/>
            </a:pPr>
            <a:r>
              <a:rPr lang="ro-RO" b="1" dirty="0"/>
              <a:t>FROM persoane a, firme b</a:t>
            </a:r>
            <a:endParaRPr lang="ro-RO" dirty="0" smtClean="0"/>
          </a:p>
          <a:p>
            <a:pPr>
              <a:buNone/>
            </a:pPr>
            <a:r>
              <a:rPr lang="ro-RO" b="1" dirty="0"/>
              <a:t>WHERE </a:t>
            </a:r>
            <a:r>
              <a:rPr lang="ro-RO" b="1" dirty="0" err="1"/>
              <a:t>a.IdFirm</a:t>
            </a:r>
            <a:r>
              <a:rPr lang="ro-RO" b="1" dirty="0"/>
              <a:t> = </a:t>
            </a:r>
            <a:r>
              <a:rPr lang="ro-RO" b="1" dirty="0" err="1" smtClean="0"/>
              <a:t>b.IdFirm</a:t>
            </a:r>
            <a:r>
              <a:rPr lang="ro-RO" b="1" dirty="0" smtClean="0"/>
              <a:t> (+)</a:t>
            </a:r>
            <a:endParaRPr lang="en-US" b="1" dirty="0" smtClean="0"/>
          </a:p>
          <a:p>
            <a:pPr>
              <a:buNone/>
            </a:pPr>
            <a:r>
              <a:rPr lang="ro-RO" dirty="0" smtClean="0">
                <a:solidFill>
                  <a:srgbClr val="FF0000"/>
                </a:solidFill>
              </a:rPr>
              <a:t>sintaxa ANSI:</a:t>
            </a:r>
          </a:p>
          <a:p>
            <a:pPr>
              <a:buNone/>
            </a:pPr>
            <a:r>
              <a:rPr lang="ro-RO" b="1" dirty="0"/>
              <a:t>SELECT </a:t>
            </a:r>
            <a:r>
              <a:rPr lang="ro-RO" b="1" dirty="0" err="1"/>
              <a:t>a.nume</a:t>
            </a:r>
            <a:r>
              <a:rPr lang="ro-RO" b="1" dirty="0"/>
              <a:t>, </a:t>
            </a:r>
            <a:r>
              <a:rPr lang="ro-RO" b="1" dirty="0" err="1"/>
              <a:t>a.prenume</a:t>
            </a:r>
            <a:r>
              <a:rPr lang="ro-RO" b="1" dirty="0"/>
              <a:t>, </a:t>
            </a:r>
            <a:r>
              <a:rPr lang="ro-RO" b="1" dirty="0" err="1"/>
              <a:t>b.nume</a:t>
            </a:r>
            <a:endParaRPr lang="ro-RO" dirty="0" smtClean="0"/>
          </a:p>
          <a:p>
            <a:pPr>
              <a:buNone/>
            </a:pPr>
            <a:r>
              <a:rPr lang="ro-RO" b="1" dirty="0"/>
              <a:t>FROM persoane a LEFT OUTER JOIN firme b</a:t>
            </a:r>
            <a:endParaRPr lang="ro-RO" dirty="0" smtClean="0"/>
          </a:p>
          <a:p>
            <a:pPr>
              <a:buNone/>
            </a:pPr>
            <a:r>
              <a:rPr lang="ro-RO" b="1" dirty="0"/>
              <a:t>ON (</a:t>
            </a:r>
            <a:r>
              <a:rPr lang="ro-RO" b="1" dirty="0" err="1"/>
              <a:t>a.IdFirm</a:t>
            </a:r>
            <a:r>
              <a:rPr lang="ro-RO" b="1" dirty="0"/>
              <a:t> = </a:t>
            </a:r>
            <a:r>
              <a:rPr lang="ro-RO" b="1" dirty="0" err="1"/>
              <a:t>b.IdFirm</a:t>
            </a:r>
            <a:r>
              <a:rPr lang="ro-RO" b="1" dirty="0" smtClean="0"/>
              <a:t>)</a:t>
            </a:r>
            <a:endParaRPr lang="en-US" b="1" dirty="0" smtClean="0"/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endParaRPr lang="ro-RO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7169" t="34094" r="65153" b="45387"/>
          <a:stretch>
            <a:fillRect/>
          </a:stretch>
        </p:blipFill>
        <p:spPr bwMode="auto">
          <a:xfrm>
            <a:off x="6143636" y="2643182"/>
            <a:ext cx="269266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RIGHT</a:t>
            </a:r>
            <a:r>
              <a:rPr lang="ro-RO" dirty="0" smtClean="0"/>
              <a:t> </a:t>
            </a:r>
            <a:r>
              <a:rPr lang="ro-RO" b="1" dirty="0" smtClean="0"/>
              <a:t>OUTER JOIN</a:t>
            </a:r>
            <a:r>
              <a:rPr lang="ro-RO" dirty="0" smtClean="0"/>
              <a:t>.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dirty="0" smtClean="0"/>
              <a:t>se vor afişa toate firmele, cu sau fără angajaţi, adică toate înregistrările din tabela aflată în dreapta în clauza </a:t>
            </a:r>
            <a:r>
              <a:rPr lang="ro-RO" b="1" dirty="0"/>
              <a:t>FROM</a:t>
            </a:r>
            <a:r>
              <a:rPr lang="ro-RO" dirty="0" smtClean="0"/>
              <a:t> (firme), cu sau fără înregistrări corespunzătoare în cealaltă tabelă, adică cu sau fără angajaţi. Este aşadar vorba despre un </a:t>
            </a:r>
            <a:r>
              <a:rPr lang="ro-RO" b="1" dirty="0"/>
              <a:t>RIGHT</a:t>
            </a:r>
            <a:r>
              <a:rPr lang="ro-RO" dirty="0" smtClean="0"/>
              <a:t> </a:t>
            </a:r>
            <a:r>
              <a:rPr lang="ro-RO" b="1" dirty="0"/>
              <a:t>OUTER JOIN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smtClean="0">
                <a:solidFill>
                  <a:srgbClr val="FF0000"/>
                </a:solidFill>
              </a:rPr>
              <a:t>în sintaxa Oracle:</a:t>
            </a:r>
          </a:p>
          <a:p>
            <a:pPr>
              <a:buNone/>
            </a:pPr>
            <a:r>
              <a:rPr lang="ro-RO" b="1" dirty="0" smtClean="0"/>
              <a:t>SELECT </a:t>
            </a:r>
            <a:r>
              <a:rPr lang="ro-RO" b="1" dirty="0" err="1"/>
              <a:t>a.nume</a:t>
            </a:r>
            <a:r>
              <a:rPr lang="ro-RO" b="1" dirty="0"/>
              <a:t>, </a:t>
            </a:r>
            <a:r>
              <a:rPr lang="ro-RO" b="1" dirty="0" err="1"/>
              <a:t>a.prenume</a:t>
            </a:r>
            <a:r>
              <a:rPr lang="ro-RO" b="1" dirty="0"/>
              <a:t>, </a:t>
            </a:r>
            <a:r>
              <a:rPr lang="ro-RO" b="1" dirty="0" err="1"/>
              <a:t>b.nume</a:t>
            </a:r>
            <a:endParaRPr lang="ro-RO" dirty="0" smtClean="0"/>
          </a:p>
          <a:p>
            <a:pPr>
              <a:buNone/>
            </a:pPr>
            <a:r>
              <a:rPr lang="ro-RO" b="1" dirty="0"/>
              <a:t>FROM persoane a, firme b</a:t>
            </a:r>
            <a:endParaRPr lang="ro-RO" dirty="0" smtClean="0"/>
          </a:p>
          <a:p>
            <a:pPr>
              <a:buNone/>
            </a:pPr>
            <a:r>
              <a:rPr lang="ro-RO" b="1" dirty="0"/>
              <a:t>WHERE </a:t>
            </a:r>
            <a:r>
              <a:rPr lang="ro-RO" b="1" dirty="0" err="1"/>
              <a:t>a.IdFirm</a:t>
            </a:r>
            <a:r>
              <a:rPr lang="ro-RO" b="1" dirty="0"/>
              <a:t> (+) = </a:t>
            </a:r>
            <a:r>
              <a:rPr lang="ro-RO" b="1" dirty="0" err="1" smtClean="0"/>
              <a:t>b.IdFirm</a:t>
            </a:r>
            <a:endParaRPr lang="en-US" b="1" dirty="0" smtClean="0"/>
          </a:p>
          <a:p>
            <a:r>
              <a:rPr lang="ro-RO" dirty="0" smtClean="0">
                <a:solidFill>
                  <a:srgbClr val="FF0000"/>
                </a:solidFill>
              </a:rPr>
              <a:t>sintaxa ANSI:</a:t>
            </a:r>
          </a:p>
          <a:p>
            <a:pPr>
              <a:buNone/>
            </a:pPr>
            <a:r>
              <a:rPr lang="en-US" b="1" dirty="0"/>
              <a:t>SELECT </a:t>
            </a:r>
            <a:r>
              <a:rPr lang="en-US" b="1" dirty="0" err="1"/>
              <a:t>a.nume</a:t>
            </a:r>
            <a:r>
              <a:rPr lang="en-US" b="1" dirty="0"/>
              <a:t>, </a:t>
            </a:r>
            <a:r>
              <a:rPr lang="en-US" b="1" dirty="0" err="1"/>
              <a:t>a.prenume</a:t>
            </a:r>
            <a:r>
              <a:rPr lang="en-US" b="1" dirty="0"/>
              <a:t>, </a:t>
            </a:r>
            <a:r>
              <a:rPr lang="en-US" b="1" dirty="0" err="1"/>
              <a:t>b.nume</a:t>
            </a:r>
            <a:endParaRPr lang="en-US" dirty="0" smtClean="0"/>
          </a:p>
          <a:p>
            <a:pPr>
              <a:buNone/>
            </a:pPr>
            <a:r>
              <a:rPr lang="en-US" b="1" dirty="0"/>
              <a:t>FROM </a:t>
            </a:r>
            <a:r>
              <a:rPr lang="en-US" b="1" dirty="0" err="1"/>
              <a:t>persoane</a:t>
            </a:r>
            <a:r>
              <a:rPr lang="en-US" b="1" dirty="0"/>
              <a:t> a RIGHT OUTER JOIN </a:t>
            </a:r>
            <a:r>
              <a:rPr lang="en-US" b="1" dirty="0" err="1"/>
              <a:t>firme</a:t>
            </a:r>
            <a:r>
              <a:rPr lang="en-US" b="1" dirty="0"/>
              <a:t> b</a:t>
            </a:r>
            <a:endParaRPr lang="en-US" dirty="0" smtClean="0"/>
          </a:p>
          <a:p>
            <a:pPr>
              <a:buNone/>
            </a:pPr>
            <a:r>
              <a:rPr lang="en-US" b="1" dirty="0"/>
              <a:t>ON (</a:t>
            </a:r>
            <a:r>
              <a:rPr lang="en-US" b="1" dirty="0" err="1"/>
              <a:t>a.IdFirm</a:t>
            </a:r>
            <a:r>
              <a:rPr lang="en-US" b="1" dirty="0"/>
              <a:t> = </a:t>
            </a:r>
            <a:r>
              <a:rPr lang="en-US" b="1" dirty="0" err="1"/>
              <a:t>b.IdFirm</a:t>
            </a:r>
            <a:r>
              <a:rPr lang="en-US" b="1" dirty="0" smtClean="0"/>
              <a:t>)</a:t>
            </a:r>
            <a:endParaRPr lang="ro-RO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39898" t="54613" r="41161" b="12241"/>
          <a:stretch>
            <a:fillRect/>
          </a:stretch>
        </p:blipFill>
        <p:spPr bwMode="auto">
          <a:xfrm>
            <a:off x="6215074" y="2871784"/>
            <a:ext cx="2183962" cy="305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i="1" dirty="0" smtClean="0"/>
              <a:t>FULL OUTER JOIN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600200"/>
            <a:ext cx="5972188" cy="4543444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/>
              <a:t>să afişăm toate înregistrările din ambele tabele, indiferent dacă ele au sau nu </a:t>
            </a:r>
            <a:r>
              <a:rPr lang="ro-RO" dirty="0" err="1" smtClean="0"/>
              <a:t>coresponde</a:t>
            </a:r>
            <a:r>
              <a:rPr lang="en-US" dirty="0" err="1" smtClean="0"/>
              <a:t>nt</a:t>
            </a:r>
            <a:endParaRPr lang="en-US" dirty="0" smtClean="0"/>
          </a:p>
          <a:p>
            <a:r>
              <a:rPr lang="ro-RO" b="1" i="1" dirty="0" smtClean="0"/>
              <a:t>sintaxa Oracle nu permite acest lucru! Singura modalitate de a obţine un FULL OUTER JOIN este de a folosi</a:t>
            </a:r>
            <a:r>
              <a:rPr lang="ro-RO" i="1" dirty="0" smtClean="0"/>
              <a:t> </a:t>
            </a:r>
            <a:r>
              <a:rPr lang="ro-RO" b="1" i="1" dirty="0" smtClean="0"/>
              <a:t>sintaxa</a:t>
            </a:r>
            <a:r>
              <a:rPr lang="ro-RO" i="1" dirty="0" smtClean="0"/>
              <a:t> </a:t>
            </a:r>
            <a:r>
              <a:rPr lang="ro-RO" b="1" i="1" dirty="0" smtClean="0"/>
              <a:t>ANSI:</a:t>
            </a:r>
            <a:endParaRPr lang="ro-RO" dirty="0" smtClean="0"/>
          </a:p>
          <a:p>
            <a:pPr>
              <a:buNone/>
            </a:pPr>
            <a:r>
              <a:rPr lang="ro-RO" sz="2600" dirty="0">
                <a:solidFill>
                  <a:srgbClr val="FF0000"/>
                </a:solidFill>
              </a:rPr>
              <a:t>SELECT </a:t>
            </a:r>
            <a:r>
              <a:rPr lang="ro-RO" sz="2600" dirty="0" err="1">
                <a:solidFill>
                  <a:srgbClr val="FF0000"/>
                </a:solidFill>
              </a:rPr>
              <a:t>a.nume</a:t>
            </a:r>
            <a:r>
              <a:rPr lang="ro-RO" sz="2600" dirty="0">
                <a:solidFill>
                  <a:srgbClr val="FF0000"/>
                </a:solidFill>
              </a:rPr>
              <a:t>, </a:t>
            </a:r>
            <a:r>
              <a:rPr lang="ro-RO" sz="2600" dirty="0" err="1">
                <a:solidFill>
                  <a:srgbClr val="FF0000"/>
                </a:solidFill>
              </a:rPr>
              <a:t>a.prenume</a:t>
            </a:r>
            <a:r>
              <a:rPr lang="ro-RO" sz="2600" dirty="0">
                <a:solidFill>
                  <a:srgbClr val="FF0000"/>
                </a:solidFill>
              </a:rPr>
              <a:t>, </a:t>
            </a:r>
            <a:r>
              <a:rPr lang="ro-RO" sz="2600" dirty="0" err="1">
                <a:solidFill>
                  <a:srgbClr val="FF0000"/>
                </a:solidFill>
              </a:rPr>
              <a:t>b.nume</a:t>
            </a:r>
            <a:endParaRPr lang="ro-RO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o-RO" sz="2600" dirty="0">
                <a:solidFill>
                  <a:srgbClr val="FF0000"/>
                </a:solidFill>
              </a:rPr>
              <a:t>FROM persoane a FULL OUTER JOIN firme b</a:t>
            </a:r>
            <a:endParaRPr lang="ro-RO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o-RO" sz="2600" dirty="0">
                <a:solidFill>
                  <a:srgbClr val="FF0000"/>
                </a:solidFill>
              </a:rPr>
              <a:t>ON (</a:t>
            </a:r>
            <a:r>
              <a:rPr lang="ro-RO" sz="2600" dirty="0" err="1">
                <a:solidFill>
                  <a:srgbClr val="FF0000"/>
                </a:solidFill>
              </a:rPr>
              <a:t>a.IdFirm</a:t>
            </a:r>
            <a:r>
              <a:rPr lang="ro-RO" sz="2600" dirty="0">
                <a:solidFill>
                  <a:srgbClr val="FF0000"/>
                </a:solidFill>
              </a:rPr>
              <a:t> = </a:t>
            </a:r>
            <a:r>
              <a:rPr lang="ro-RO" sz="2600" dirty="0" err="1">
                <a:solidFill>
                  <a:srgbClr val="FF0000"/>
                </a:solidFill>
              </a:rPr>
              <a:t>b.IdFirm</a:t>
            </a:r>
            <a:r>
              <a:rPr lang="ro-RO" sz="2600" dirty="0" smtClean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34094" t="23676" r="36864" b="43177"/>
          <a:stretch>
            <a:fillRect/>
          </a:stretch>
        </p:blipFill>
        <p:spPr bwMode="auto">
          <a:xfrm>
            <a:off x="6143636" y="2000239"/>
            <a:ext cx="3000364" cy="362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289</Words>
  <Application>Microsoft Office PowerPoint</Application>
  <PresentationFormat>Expunere pe ecran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6" baseType="lpstr">
      <vt:lpstr>Temă Office</vt:lpstr>
      <vt:lpstr>II.3.3. Nonequijoin</vt:lpstr>
      <vt:lpstr>II.3.4. Self Join</vt:lpstr>
      <vt:lpstr>II.3.5. OuterJoin</vt:lpstr>
      <vt:lpstr>RIGHT OUTER JOIN.</vt:lpstr>
      <vt:lpstr>FULL OUTER JOIN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</dc:title>
  <dc:creator>User</dc:creator>
  <cp:lastModifiedBy>User</cp:lastModifiedBy>
  <cp:revision>3</cp:revision>
  <dcterms:created xsi:type="dcterms:W3CDTF">2013-03-05T20:12:24Z</dcterms:created>
  <dcterms:modified xsi:type="dcterms:W3CDTF">2013-03-05T20:39:08Z</dcterms:modified>
</cp:coreProperties>
</file>